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3" r:id="rId2"/>
  </p:sldMasterIdLst>
  <p:notesMasterIdLst>
    <p:notesMasterId r:id="rId22"/>
  </p:notesMasterIdLst>
  <p:sldIdLst>
    <p:sldId id="258" r:id="rId3"/>
    <p:sldId id="302" r:id="rId4"/>
    <p:sldId id="266" r:id="rId5"/>
    <p:sldId id="267" r:id="rId6"/>
    <p:sldId id="268" r:id="rId7"/>
    <p:sldId id="270" r:id="rId8"/>
    <p:sldId id="298" r:id="rId9"/>
    <p:sldId id="299" r:id="rId10"/>
    <p:sldId id="273" r:id="rId11"/>
    <p:sldId id="274" r:id="rId12"/>
    <p:sldId id="275" r:id="rId13"/>
    <p:sldId id="287" r:id="rId14"/>
    <p:sldId id="277" r:id="rId15"/>
    <p:sldId id="300" r:id="rId16"/>
    <p:sldId id="301" r:id="rId17"/>
    <p:sldId id="292" r:id="rId18"/>
    <p:sldId id="293" r:id="rId19"/>
    <p:sldId id="296" r:id="rId20"/>
    <p:sldId id="297" r:id="rId2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en-US" sz="4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по п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роекту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нового Налогового 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кодекса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</a:t>
            </a: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n-US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нефтяной отрасли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F409DC-A4F7-4B07-117A-AC4A0E450F95}"/>
              </a:ext>
            </a:extLst>
          </p:cNvPr>
          <p:cNvSpPr txBox="1"/>
          <p:nvPr/>
        </p:nvSpPr>
        <p:spPr>
          <a:xfrm>
            <a:off x="67221" y="1767326"/>
            <a:ext cx="12035123" cy="355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Разрешение на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альтернативного налога на недропользование (режим АНН+) со встречными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-обязательствами: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инвестирование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налоговой экономии от перехода на режим АНН+ в месторождение;</a:t>
            </a:r>
          </a:p>
          <a:p>
            <a:pPr marL="144145" lvl="4" indent="-144145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высвободившихся денежных средств на социально-экономическое развитие региона, а не на дивиденды.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kern="0" dirty="0" smtClean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Потери Национального фонда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составят за 1й год – 140 млрд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тенге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2032 году все потери будут </a:t>
            </a:r>
            <a:r>
              <a:rPr lang="ru-RU" sz="20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компенсированы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связи с ростом объемов добычи при режиме АНН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+</a:t>
            </a:r>
            <a:r>
              <a:rPr lang="ru-RU" sz="20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2060"/>
              </a:solidFill>
              <a:ea typeface="Tahoma" pitchFamily="34" charset="0"/>
            </a:endParaRPr>
          </a:p>
          <a:p>
            <a:pPr algn="just">
              <a:spcBef>
                <a:spcPts val="300"/>
              </a:spcBef>
              <a:defRPr/>
            </a:pPr>
            <a:r>
              <a:rPr lang="ru-RU" sz="2000" dirty="0">
                <a:solidFill>
                  <a:srgbClr val="002060"/>
                </a:solidFill>
                <a:ea typeface="Tahoma" pitchFamily="34" charset="0"/>
              </a:rPr>
              <a:t> 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A8607F4-5519-96B0-2389-5F5816BFD067}"/>
              </a:ext>
            </a:extLst>
          </p:cNvPr>
          <p:cNvSpPr/>
          <p:nvPr/>
        </p:nvSpPr>
        <p:spPr>
          <a:xfrm>
            <a:off x="67221" y="1140661"/>
            <a:ext cx="12035123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Стимулирование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разработки истощающихся (зрелых) месторождений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горнорудной отрасли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637" y="1011562"/>
            <a:ext cx="11982708" cy="3523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Стимулирование геологоразведочных работ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19637" y="3649908"/>
            <a:ext cx="11982708" cy="36535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Стимулирование разработки техногенных минеральных образований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4646" y="1361496"/>
            <a:ext cx="11982708" cy="2196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Успешная разведка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всех расходов на ГРР вне зависимости от выделения отдельных участков в новые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контракты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расходов на ГРР по ТПИ через действующие контракты на добычу 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Неуспешная 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разведка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расходов ГРР при исчислении СГД по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внеконтрактной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деятельности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расходов на ГРР по ТПИ через действующие контракты на добычу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4646" y="4144826"/>
            <a:ext cx="119827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Понижающий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коэффициента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 к ставке НДПИ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добыче полезных ископаемых из состава ТМО</a:t>
            </a:r>
            <a:endParaRPr lang="ru-RU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897845"/>
            <a:ext cx="11982708" cy="5619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нулевой ставки НДПИ </a:t>
            </a:r>
            <a:r>
              <a:rPr lang="ru-RU" b="1" u="sng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части/группы действующих месторождений </a:t>
            </a:r>
          </a:p>
          <a:p>
            <a:pPr lvl="0"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внутренней нормой рентабельности не выше 15%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9637" y="5646930"/>
            <a:ext cx="119827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действующей нормы по обнулению НДПИ до достижения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 15%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но не более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лет </a:t>
            </a: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(сейчас применяется если промышленная добыча начата после 31 декабря 2022 года) </a:t>
            </a:r>
            <a:endParaRPr lang="ru-RU" sz="1400" i="1" dirty="0">
              <a:solidFill>
                <a:schemeClr val="bg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7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физических лиц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035401"/>
            <a:ext cx="1205751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от ИПН пенсионных выплат граждан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Повышенные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ставки налога на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имущество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(по шкале ставок)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по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объектам недвижимости совокупной стоимостью свыше 450 млн. тенге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Повышенные ставки налога на транспорт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по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легковым авто таможенной стоимостью свыше 75 млн.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тенге 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(10% от таможенной стоимости)</a:t>
            </a:r>
            <a:endParaRPr lang="ru-RU" sz="2000" b="1" i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обложение акцизом в размере 10%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дорогостоящей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алкогольной продукции стоимостью свыше 500 тыс. тенге/ литр и сигар – свыше 10 тыс. тенге/шт.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дорогостоящих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морских судов, летательных аппаратов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понижающих коэффициентов к налогу на транспортные средства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срока эксплуатации (от 10 до 20 лет – 0,7; более 20 лет – 0,5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95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Упрощение уплаты платежей с ФОТ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9186" y="1974611"/>
            <a:ext cx="1159374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единая база обложения для всех платежей (кроме ИПН): ЗП без вычетов и корректировок</a:t>
            </a:r>
          </a:p>
          <a:p>
            <a:pPr algn="just">
              <a:lnSpc>
                <a:spcPct val="120000"/>
              </a:lnSpc>
              <a:spcAft>
                <a:spcPts val="300"/>
              </a:spcAft>
              <a:defRPr/>
            </a:pPr>
            <a:endParaRPr kumimoji="1" lang="ru-RU" sz="200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sz="20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ИПН вычеты только по </a:t>
            </a:r>
            <a:r>
              <a:rPr kumimoji="1"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ОПВ</a:t>
            </a: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стандартный вычет </a:t>
            </a:r>
            <a:r>
              <a:rPr kumimoji="1"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МРП </a:t>
            </a:r>
            <a:r>
              <a:rPr kumimoji="1"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(сейчас 14 МРП)</a:t>
            </a:r>
            <a:r>
              <a:rPr kumimoji="1"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Отмена других вычетов </a:t>
            </a:r>
            <a:r>
              <a:rPr kumimoji="1"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(ИПН=(ЗП-ОПВ - 30 МРП)*10%)</a:t>
            </a:r>
          </a:p>
          <a:p>
            <a:pPr algn="just">
              <a:lnSpc>
                <a:spcPct val="120000"/>
              </a:lnSpc>
              <a:spcAft>
                <a:spcPts val="300"/>
              </a:spcAft>
              <a:defRPr/>
            </a:pPr>
            <a:endParaRPr kumimoji="1" lang="ru-RU" sz="20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платежей через «</a:t>
            </a:r>
            <a:r>
              <a:rPr kumimoji="1"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Правительство для граждан» </a:t>
            </a:r>
            <a:endParaRPr kumimoji="1"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40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Инструменты фондирования для бизнеса (1/2)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94090" y="956945"/>
            <a:ext cx="2117725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Предлагается: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7454" y="957760"/>
            <a:ext cx="3136305" cy="358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Текущая ситуация:</a:t>
            </a:r>
          </a:p>
        </p:txBody>
      </p:sp>
      <p:graphicFrame>
        <p:nvGraphicFramePr>
          <p:cNvPr id="13" name="Таблица 12"/>
          <p:cNvGraphicFramePr/>
          <p:nvPr/>
        </p:nvGraphicFramePr>
        <p:xfrm>
          <a:off x="362139" y="1344215"/>
          <a:ext cx="11220261" cy="5471501"/>
        </p:xfrm>
        <a:graphic>
          <a:graphicData uri="http://schemas.openxmlformats.org/drawingml/2006/table">
            <a:tbl>
              <a:tblPr/>
              <a:tblGrid>
                <a:gridCol w="7017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1.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Долговые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ценные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бумаги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(кроме ГЦБ)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казахстанских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эмитентов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вознаграждение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ДЦБ ,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полученное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57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резидентами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-ЮЛ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от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КПН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ДЦБ,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находящимся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KASE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или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AIX;</a:t>
                      </a:r>
                      <a:endParaRPr lang="ru-RU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резидентами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-ФЛ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en-US" sz="105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r>
                        <a:rPr lang="en-US" sz="105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от</a:t>
                      </a:r>
                      <a:r>
                        <a:rPr lang="en-US" sz="105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ИПН;</a:t>
                      </a:r>
                      <a:endParaRPr lang="en-US" altLang="en-US" sz="105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 только для казахстанских ДЦБ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72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нерезидентами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налог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у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источника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от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КПН/ИПН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ДЦБ,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находящимся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KASE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или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AIX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</a:t>
                      </a:r>
                      <a:r>
                        <a:rPr lang="en-US" sz="105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охранить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остальных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случаях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en-US" sz="1050" b="1" u="sng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общая</a:t>
                      </a:r>
                      <a:r>
                        <a:rPr lang="en-US" sz="1050" b="1" u="sng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u="sng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ставка</a:t>
                      </a:r>
                      <a:r>
                        <a:rPr lang="en-US" sz="1050" b="1" u="sng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u="sng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- 15%,</a:t>
                      </a:r>
                      <a:r>
                        <a:rPr lang="ru-RU" sz="1050" b="1" u="none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u="sng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оффшоры</a:t>
                      </a:r>
                      <a:r>
                        <a:rPr lang="en-US" sz="1050" b="1" u="sng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20%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в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остальных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случаях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общая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ставка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- 1</a:t>
                      </a:r>
                      <a:r>
                        <a:rPr lang="ru-RU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%,</a:t>
                      </a:r>
                      <a:r>
                        <a:rPr lang="ru-RU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оффшоры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– 20%</a:t>
                      </a:r>
                      <a:endParaRPr lang="en-US" altLang="en-US" sz="1050" b="1" kern="1200" dirty="0">
                        <a:solidFill>
                          <a:srgbClr val="00B050"/>
                        </a:solidFill>
                        <a:latin typeface="Arial" panose="020B0604020202020204" charset="-52"/>
                        <a:ea typeface="+mn-ea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15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Конвенциям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право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снижения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10%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5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нет</a:t>
                      </a:r>
                      <a:r>
                        <a:rPr lang="en-US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необходимости</a:t>
                      </a:r>
                      <a:r>
                        <a:rPr lang="en-US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применения</a:t>
                      </a:r>
                      <a:r>
                        <a:rPr lang="en-US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en-US" sz="105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упрощение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прирост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стоимости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облагается независимо от срока владения</a:t>
                      </a:r>
                      <a:endParaRPr lang="en-US" altLang="en-US" sz="105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при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сроке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владения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не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менее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3 </a:t>
                      </a:r>
                      <a:r>
                        <a:rPr lang="en-US" sz="1050" b="1" kern="1200" dirty="0" err="1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лет</a:t>
                      </a:r>
                      <a:r>
                        <a:rPr lang="ru-RU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ввести </a:t>
                      </a:r>
                      <a:r>
                        <a:rPr lang="ru-RU" sz="1050" b="1" kern="1200" dirty="0">
                          <a:solidFill>
                            <a:srgbClr val="00B050"/>
                          </a:solidFill>
                          <a:latin typeface="Arial" panose="020B0604020202020204" charset="-52"/>
                          <a:ea typeface="+mn-ea"/>
                          <a:cs typeface="+mn-cs"/>
                        </a:rPr>
                        <a:t>освобождение</a:t>
                      </a:r>
                      <a:endParaRPr lang="en-US" altLang="en-US" sz="1050" b="1" kern="1200" dirty="0">
                        <a:solidFill>
                          <a:srgbClr val="00B050"/>
                        </a:solidFill>
                        <a:latin typeface="Arial" panose="020B0604020202020204" charset="-52"/>
                        <a:ea typeface="+mn-ea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находящимся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KASE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или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AIX –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прочие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резиденты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20%/10%;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нерезиденты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15%</a:t>
                      </a:r>
                      <a:endParaRPr lang="en-US" altLang="en-US" sz="105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altLang="en-US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2.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Депозиты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в БВУ РК 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– ИПН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по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вознаграждени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ю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полученно</a:t>
                      </a:r>
                      <a:r>
                        <a:rPr lang="ru-RU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му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ФЛ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5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езидентами</a:t>
                      </a:r>
                      <a:r>
                        <a:rPr lang="ru-RU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освобождаются</a:t>
                      </a:r>
                      <a:endParaRPr lang="en-US" altLang="en-US" sz="105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</a:t>
                      </a:r>
                      <a:r>
                        <a:rPr lang="en-US" sz="105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охранить</a:t>
                      </a: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освобождение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105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Н</a:t>
                      </a:r>
                      <a:r>
                        <a:rPr lang="en-US" sz="1050" b="0" dirty="0" err="1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ерезидентами</a:t>
                      </a:r>
                      <a:r>
                        <a:rPr lang="ru-RU" sz="105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 – </a:t>
                      </a:r>
                      <a:r>
                        <a:rPr lang="ru-RU" sz="105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облагаются по ставке 15%</a:t>
                      </a:r>
                      <a:endParaRPr lang="en-US" altLang="en-US" sz="105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по вкладам более 1 года – ввести освобождение; менее 1 года - сохранить обложение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457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3.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Паи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инвестиционных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фондов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 и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акции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инвест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.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фондов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недвижимости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</a:t>
                      </a:r>
                      <a:r>
                        <a:rPr lang="en-US" sz="105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r>
                        <a:rPr lang="en-US" sz="105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от</a:t>
                      </a:r>
                      <a:r>
                        <a:rPr lang="en-US" sz="105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КПН/ИПН </a:t>
                      </a:r>
                      <a:r>
                        <a:rPr lang="en-US" sz="105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инвестиционного</a:t>
                      </a:r>
                      <a:r>
                        <a:rPr lang="en-US" sz="105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дохода</a:t>
                      </a:r>
                      <a:endParaRPr lang="en-US" altLang="en-US" sz="1050" b="1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5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ограничить льготу через введение дополнительных условий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457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4. </a:t>
                      </a:r>
                      <a:r>
                        <a:rPr lang="en-US" sz="105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Займы</a:t>
                      </a:r>
                      <a:r>
                        <a:rPr lang="en-US" sz="105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в БВУ РК –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вычет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расходов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вознаграждению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с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ограничением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вычета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взаимосвязанным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сторонам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основе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обратного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левереджа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(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кассовый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метод</a:t>
                      </a:r>
                      <a:r>
                        <a:rPr lang="en-US" sz="105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)</a:t>
                      </a:r>
                      <a:endParaRPr lang="en-US" altLang="en-US" sz="105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5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</a:t>
                      </a:r>
                      <a:endParaRPr lang="en-US" altLang="en-US" sz="105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43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Инструменты фондирования для бизнеса (2/2)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94090" y="956945"/>
            <a:ext cx="2117725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Предлагается: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7454" y="957760"/>
            <a:ext cx="3136305" cy="358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Текущая ситуация:</a:t>
            </a:r>
          </a:p>
        </p:txBody>
      </p:sp>
      <p:graphicFrame>
        <p:nvGraphicFramePr>
          <p:cNvPr id="7" name="Таблица 6"/>
          <p:cNvGraphicFramePr/>
          <p:nvPr/>
        </p:nvGraphicFramePr>
        <p:xfrm>
          <a:off x="498475" y="1362075"/>
          <a:ext cx="11042015" cy="4935855"/>
        </p:xfrm>
        <a:graphic>
          <a:graphicData uri="http://schemas.openxmlformats.org/drawingml/2006/table">
            <a:tbl>
              <a:tblPr/>
              <a:tblGrid>
                <a:gridCol w="750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9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6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5.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Займы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из-за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рубежа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вычет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расходов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вознаграждению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с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ограничением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вычета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взаимосвязанным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сторонам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основе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обратного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левереджа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.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Налог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у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источника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общая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ставка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15%</a:t>
                      </a:r>
                      <a:endParaRPr lang="en-US" altLang="en-US" sz="100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10%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u="sng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 </a:t>
                      </a:r>
                      <a:r>
                        <a:rPr lang="en-US" sz="1000" b="1" u="sng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оффшоры</a:t>
                      </a:r>
                      <a:r>
                        <a:rPr lang="en-US" sz="1000" b="1" u="sng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</a:t>
                      </a:r>
                      <a:r>
                        <a:rPr lang="en-US" sz="1000" b="1" u="sng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20%</a:t>
                      </a:r>
                      <a:endParaRPr lang="en-US" altLang="en-US" sz="1000" b="1" u="sng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2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0%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Конвенциям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право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снижения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10%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нет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необходимости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применения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,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упрощение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6.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Прямые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инвестиции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в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уставный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капитал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00" b="1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en-US" sz="1000" b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Дивиденды: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en-US" sz="1000" b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Резиденты РК – прибыль облагается КПН (20%) +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налог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у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источника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с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дивидендов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ФЛ (</a:t>
                      </a:r>
                      <a:r>
                        <a:rPr lang="en-US" sz="1000" b="1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пределах</a:t>
                      </a: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30 </a:t>
                      </a:r>
                      <a:r>
                        <a:rPr lang="en-US" sz="1000" b="1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тыс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. МРП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,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свыше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–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10%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)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5%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находящимся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KASE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или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AIX</a:t>
                      </a:r>
                      <a:endParaRPr lang="en-US" altLang="en-US" sz="100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исключить льготу (5%)</a:t>
                      </a:r>
                      <a:endParaRPr lang="en-US" altLang="en-US" sz="1000" b="1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Нерезиденты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прибыль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облагается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КПН (20%) +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налог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у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источника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с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дивидендов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r>
                        <a:rPr lang="ru-RU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находящимся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KASE </a:t>
                      </a:r>
                      <a:r>
                        <a:rPr lang="en-US" sz="1000" b="0" dirty="0" err="1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или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 AIX</a:t>
                      </a:r>
                      <a:endParaRPr lang="en-US" altLang="en-US" sz="1000" b="0" dirty="0">
                        <a:solidFill>
                          <a:srgbClr val="FF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5% (при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доле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в </a:t>
                      </a: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уставном</a:t>
                      </a:r>
                      <a:r>
                        <a:rPr lang="ru-RU" sz="1000" b="1" baseline="0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капитале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не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менее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25%)</a:t>
                      </a: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(в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т.ч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. с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учетом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рекоменд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. МВФ)</a:t>
                      </a: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;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общая ставка</a:t>
                      </a:r>
                      <a:r>
                        <a:rPr lang="en-US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 – 15 %</a:t>
                      </a:r>
                      <a:endParaRPr lang="ru-RU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Arial" panose="020B0604020202020204" charset="-52"/>
                        </a:rPr>
                        <a:t>оффшоры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panose="020B0604020202020204" charset="-52"/>
                        </a:rPr>
                        <a:t> –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charset="-52"/>
                        </a:rPr>
                        <a:t>20%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Arial" panose="020B0604020202020204" charset="-52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общая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ставка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charset="-52"/>
                        </a:rPr>
                        <a:t>15%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9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оффшоры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charset="-52"/>
                        </a:rPr>
                        <a:t>20%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3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Конвенциям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право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снижения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5%, 10%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 panose="020B0604020202020204" charset="-52"/>
                        </a:rPr>
                        <a:t>•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Прирост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стоимости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акциям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и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долям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участия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эмитентов РК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: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при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сроке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владения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менее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3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лет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- освобождение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по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находящимся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KASE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или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AIX –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освобождение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000" b="1" dirty="0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</a:t>
                      </a: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охранить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прочие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резиденты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20%/10%; </a:t>
                      </a:r>
                      <a:r>
                        <a:rPr lang="en-US" sz="1000" b="0" dirty="0" err="1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нерезиденты</a:t>
                      </a:r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charset="-52"/>
                        </a:rPr>
                        <a:t> – 15%</a:t>
                      </a:r>
                      <a:endParaRPr lang="en-US" altLang="en-US" sz="1000" b="0" dirty="0">
                        <a:solidFill>
                          <a:srgbClr val="00206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B050"/>
                          </a:solidFill>
                          <a:latin typeface="Arial" panose="020B0604020202020204" charset="-52"/>
                        </a:rPr>
                        <a:t>сохранить</a:t>
                      </a:r>
                      <a:endParaRPr lang="en-US" altLang="en-US" sz="1000" b="1" dirty="0">
                        <a:solidFill>
                          <a:srgbClr val="00B050"/>
                        </a:solidFill>
                        <a:latin typeface="Arial" panose="020B060402020202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721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Специальные налоговые режимы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651807"/>
              </p:ext>
            </p:extLst>
          </p:nvPr>
        </p:nvGraphicFramePr>
        <p:xfrm>
          <a:off x="283222" y="1066389"/>
          <a:ext cx="11241840" cy="5633176"/>
        </p:xfrm>
        <a:graphic>
          <a:graphicData uri="http://schemas.openxmlformats.org/drawingml/2006/table">
            <a:tbl>
              <a:tblPr/>
              <a:tblGrid>
                <a:gridCol w="1717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9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6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Предел по доходу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Численность работников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Ставка</a:t>
                      </a:r>
                    </a:p>
                  </a:txBody>
                  <a:tcPr marL="8731" marR="8731" marT="873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53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СНР для самозанятых (патент, мобильное приложение, платформенная занятость)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ФЛ 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Доход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340</a:t>
                      </a:r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МРП в месяц (</a:t>
                      </a:r>
                      <a:r>
                        <a:rPr lang="ru-RU" sz="13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1,25 млн. тенге</a:t>
                      </a:r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  <a:p>
                      <a:pPr algn="ctr" rtl="0" fontAlgn="ctr"/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осуществляющие </a:t>
                      </a:r>
                      <a:r>
                        <a:rPr lang="ru-RU" sz="13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виды деятельности </a:t>
                      </a:r>
                      <a:r>
                        <a:rPr lang="ru-RU" sz="13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исключительно согласно перечню</a:t>
                      </a:r>
                    </a:p>
                    <a:p>
                      <a:pPr algn="ctr" rtl="0" fontAlgn="ctr"/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4% только ОПВ, СО, ОСМС без ИПН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2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СНР для малого бизнеса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ИП, ТОО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Доход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не более </a:t>
                      </a:r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135 тыс. МРП </a:t>
                      </a:r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(500 млн. тенге)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Без ограничений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Для производства -2% </a:t>
                      </a:r>
                    </a:p>
                    <a:p>
                      <a:pPr algn="ctr" rtl="0" fontAlgn="ctr"/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Прочие:</a:t>
                      </a:r>
                    </a:p>
                    <a:p>
                      <a:pPr algn="ctr" rtl="0" fontAlgn="ctr"/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2%</a:t>
                      </a:r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(В2С); 8% (В2В)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не ведение </a:t>
                      </a:r>
                      <a:r>
                        <a:rPr lang="ru-RU" sz="13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бух.учета</a:t>
                      </a:r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ИП в пределах дохода  до 135 тыс. МРП (500 млн. тенге)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виды деятельности - запретительный список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х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ЮЛ-СХТП, КФХ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сохраняются </a:t>
                      </a:r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льготы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77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СНР для КФХ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4F8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КФХ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сохраняются льготы, как есть, только налог платится в виде </a:t>
                      </a:r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ИПН для КФХ с упразднением ЕЗН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по неэффективно используемым землям </a:t>
                      </a:r>
                      <a:r>
                        <a:rPr lang="ru-RU" sz="13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 40-кратном размере от базовой ставки</a:t>
                      </a:r>
                    </a:p>
                  </a:txBody>
                  <a:tcPr marL="8731" marR="8731" marT="8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2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Запретительный список ОКЭД в СНР для малого бизнеса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162962" y="928452"/>
            <a:ext cx="6292159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ctr"/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деятельности:</a:t>
            </a:r>
          </a:p>
          <a:p>
            <a:pPr algn="just" rtl="0" fontAlgn="ctr"/>
            <a:endParaRPr lang="ru-RU" sz="12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деятельность, связанная с оборотом наркотических средств, психотропных веществ и прекурсоров;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и (или) оптовая реализация подакцизной продукции;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по хранению зерна на хлебоприемных пунктах;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лотереи;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в сфере игорного бизнеса;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деятельность, связанная с оборотом радиоактивных материалов;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финансовая, страховая деятельность и посредническая деятельность страхового брокера и страхового агента;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аудиторская деятельность;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охранная деятельность;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деятельность, связанная с оборотом гражданского и служебного оружия и патронов к нему;</a:t>
            </a:r>
          </a:p>
          <a:p>
            <a:pPr marL="228600" indent="-228600" algn="just" rtl="0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деятельность по цифровому майнингу I подвида.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реализация 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отдельных видов нефтепродуктов - бензина, дизельного топлива и мазута;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недропользование 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 исключением деятельности по недропользованию, осуществляемой на основании лицензии на старательство);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сбор 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(заготовка), хранение, переработка и реализация лома и отходов цветных и черных металлов;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деятельность 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финансового лизинга;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аренда и эксплуатация торгового рынка;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сдача  в субаренду торговых объектов, относящихся к торговым рынкам, стационарным торговым объектам категории 1, 2 и 3;</a:t>
            </a:r>
          </a:p>
          <a:p>
            <a:pPr marL="228600" indent="-228600" algn="just" fontAlgn="ctr">
              <a:buAutoNum type="arabicParenR"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деятельность двух и более налогоплательщиков в сфере предоставления гостиничных услуг на территории одной гостиницы или отдельно стоящего нежилого здания, в которых оказываются такие услуги.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913821" y="758323"/>
            <a:ext cx="4668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200" b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деятельности:</a:t>
            </a:r>
          </a:p>
          <a:p>
            <a:pPr algn="just">
              <a:defRPr/>
            </a:pPr>
            <a:endParaRPr lang="ru-RU" sz="12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в которых доля участия других юридических лиц составляет более 25 процентов;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лица, у которых учредитель или участник одновременно является учредителем или участником другого юридического лица, применяющего специальный налоговый режим или особенности налогообложения;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лица, имеющие структурные подразделения;</a:t>
            </a:r>
            <a:endParaRPr 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структурные 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 юридических лиц;</a:t>
            </a:r>
            <a:endParaRPr 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налогоплательщики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имеющие иные обособленные структурные подразделения и (или) объекты налогообложения в разных населенных пунктах.</a:t>
            </a:r>
            <a:endParaRPr 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некоммерческие </a:t>
            </a: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агентские договоры;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1"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МФЦА</a:t>
            </a:r>
            <a:r>
              <a:rPr kumimoji="1"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2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9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Противодействие искусственному дроблению бизнеса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150" y="1072594"/>
            <a:ext cx="2749424" cy="8195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Предлагается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9000" y="1120426"/>
            <a:ext cx="9144001" cy="72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/>
              </a:rPr>
              <a:t>Установление </a:t>
            </a:r>
            <a:r>
              <a:rPr kumimoji="0" lang="ru-RU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/>
              </a:rPr>
              <a:t>в Кодексе 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критериев определения показателей намеренного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/>
              </a:rPr>
              <a:t>дробления бизнеса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50" y="2806574"/>
            <a:ext cx="2749424" cy="26979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признаки дробления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бизнеса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9000" y="2910470"/>
            <a:ext cx="958158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единое контролирующее 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лицо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единый процесс оказания услуг, 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производства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отсутствие самостоятельности у подконтрольных лиц при принятии 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решений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использование общих ресурсов/активов (сотрудников, основных средств, нематериальных активов) и наличие общих 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контрагентов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формальное распределение ресурсов или их безвозмездное 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предоставление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0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86609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Введение дополнительной методики расчета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КНН</a:t>
            </a:r>
          </a:p>
        </p:txBody>
      </p:sp>
      <p:sp>
        <p:nvSpPr>
          <p:cNvPr id="10" name="TextBox 9"/>
          <p:cNvSpPr txBox="1">
            <a:spLocks/>
          </p:cNvSpPr>
          <p:nvPr/>
        </p:nvSpPr>
        <p:spPr bwMode="auto">
          <a:xfrm>
            <a:off x="274212" y="3754735"/>
            <a:ext cx="4799019" cy="353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ct val="115000"/>
              </a:lnSpc>
              <a:spcAft>
                <a:spcPts val="600"/>
              </a:spcAft>
              <a:buClr>
                <a:srgbClr val="0070CE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КНН= Сумма всех налогов/СГД</a:t>
            </a:r>
          </a:p>
        </p:txBody>
      </p:sp>
      <p:sp>
        <p:nvSpPr>
          <p:cNvPr id="12" name="Прямоугольник 58"/>
          <p:cNvSpPr>
            <a:spLocks noChangeArrowheads="1"/>
          </p:cNvSpPr>
          <p:nvPr/>
        </p:nvSpPr>
        <p:spPr bwMode="auto">
          <a:xfrm>
            <a:off x="6216253" y="4542544"/>
            <a:ext cx="5311775" cy="1713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+   Позволяет учитывать специфику бизнеса и рентабельность</a:t>
            </a: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- Требует более полной содержательной информации по налогоплательщику</a:t>
            </a: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endParaRPr lang="ru-RU" altLang="ru-RU" dirty="0" smtClean="0">
              <a:cs typeface="Arial" panose="020B0604020202020204" pitchFamily="34" charset="0"/>
            </a:endParaRPr>
          </a:p>
        </p:txBody>
      </p: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274212" y="2925344"/>
            <a:ext cx="4911537" cy="433866"/>
            <a:chOff x="174945" y="307663"/>
            <a:chExt cx="4036470" cy="762297"/>
          </a:xfrm>
        </p:grpSpPr>
        <p:cxnSp>
          <p:nvCxnSpPr>
            <p:cNvPr id="14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898087" cy="7922"/>
            </a:xfrm>
            <a:prstGeom prst="straightConnector1">
              <a:avLst/>
            </a:prstGeom>
            <a:noFill/>
            <a:ln w="19050">
              <a:solidFill>
                <a:srgbClr val="0070C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6"/>
            <p:cNvSpPr txBox="1">
              <a:spLocks/>
            </p:cNvSpPr>
            <p:nvPr/>
          </p:nvSpPr>
          <p:spPr bwMode="gray">
            <a:xfrm>
              <a:off x="199009" y="307663"/>
              <a:ext cx="4012406" cy="749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24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ДЕЙСТВУЮЩАЯ МЕТОДИКА</a:t>
              </a:r>
              <a:endParaRPr lang="ru-RU" altLang="ru-RU" sz="24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Группа 41"/>
          <p:cNvGrpSpPr>
            <a:grpSpLocks/>
          </p:cNvGrpSpPr>
          <p:nvPr/>
        </p:nvGrpSpPr>
        <p:grpSpPr bwMode="auto">
          <a:xfrm>
            <a:off x="6345440" y="2953872"/>
            <a:ext cx="5324475" cy="405338"/>
            <a:chOff x="4322763" y="794029"/>
            <a:chExt cx="4646612" cy="369332"/>
          </a:xfrm>
        </p:grpSpPr>
        <p:sp>
          <p:nvSpPr>
            <p:cNvPr id="17" name="TextBox 18"/>
            <p:cNvSpPr txBox="1">
              <a:spLocks/>
            </p:cNvSpPr>
            <p:nvPr/>
          </p:nvSpPr>
          <p:spPr bwMode="auto">
            <a:xfrm>
              <a:off x="4322763" y="794029"/>
              <a:ext cx="45227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defTabSz="895350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3675" indent="-192088" defTabSz="895350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7200" indent="-261938" defTabSz="895350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4363" indent="-155575" defTabSz="895350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30175" defTabSz="895350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30175" defTabSz="895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0070CE"/>
                </a:buClr>
              </a:pPr>
              <a:r>
                <a:rPr lang="ru-RU" altLang="ru-RU" sz="2400" b="1" i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МЕТОДИКА ПО </a:t>
              </a:r>
              <a:r>
                <a:rPr lang="en-US" altLang="ru-RU" sz="24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EBITDA</a:t>
              </a:r>
              <a:r>
                <a:rPr lang="ru-RU" altLang="ru-RU" sz="2400" b="1" i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altLang="ru-RU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Straight Connector 19"/>
            <p:cNvCxnSpPr>
              <a:cxnSpLocks/>
            </p:cNvCxnSpPr>
            <p:nvPr/>
          </p:nvCxnSpPr>
          <p:spPr>
            <a:xfrm flipH="1" flipV="1">
              <a:off x="4322763" y="1150938"/>
              <a:ext cx="4646612" cy="7937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9"/>
          <p:cNvSpPr txBox="1">
            <a:spLocks/>
          </p:cNvSpPr>
          <p:nvPr/>
        </p:nvSpPr>
        <p:spPr bwMode="auto">
          <a:xfrm>
            <a:off x="6235577" y="3641858"/>
            <a:ext cx="5544199" cy="7078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ct val="115000"/>
              </a:lnSpc>
              <a:spcAft>
                <a:spcPts val="600"/>
              </a:spcAft>
              <a:buClr>
                <a:srgbClr val="0070CE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КНН= Сумма всех налогов/Операционная прибыль (</a:t>
            </a:r>
            <a:r>
              <a:rPr lang="en-US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EBITDA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0" name="Прямоугольник 58"/>
          <p:cNvSpPr>
            <a:spLocks noChangeArrowheads="1"/>
          </p:cNvSpPr>
          <p:nvPr/>
        </p:nvSpPr>
        <p:spPr bwMode="auto">
          <a:xfrm>
            <a:off x="274212" y="4542544"/>
            <a:ext cx="4799019" cy="102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+     Простой способ </a:t>
            </a:r>
            <a:r>
              <a:rPr lang="ru-RU" alt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исчисления</a:t>
            </a: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endParaRPr lang="ru-RU" altLang="ru-RU" sz="7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itchFamily="2" charset="2"/>
              <a:buChar char="q"/>
            </a:pPr>
            <a:r>
              <a:rPr lang="ru-RU" altLang="ru-RU" dirty="0">
                <a:solidFill>
                  <a:srgbClr val="002060"/>
                </a:solidFill>
                <a:cs typeface="Arial" panose="020B0604020202020204" pitchFamily="34" charset="0"/>
              </a:rPr>
              <a:t>- Не учитывает рентабельность предприятия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212" y="1149790"/>
            <a:ext cx="11585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Предлагается:</a:t>
            </a:r>
          </a:p>
          <a:p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дополнительной методики расчета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КНН на основе данных по 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EBITDA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целью определения объективной нагрузки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Поручения Главы государства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10"/>
          <p:cNvGrpSpPr>
            <a:grpSpLocks/>
          </p:cNvGrpSpPr>
          <p:nvPr/>
        </p:nvGrpSpPr>
        <p:grpSpPr bwMode="auto">
          <a:xfrm>
            <a:off x="2854325" y="1273175"/>
            <a:ext cx="2879725" cy="4549775"/>
            <a:chOff x="2854254" y="1273912"/>
            <a:chExt cx="2880000" cy="4549462"/>
          </a:xfrm>
        </p:grpSpPr>
        <p:sp>
          <p:nvSpPr>
            <p:cNvPr id="26" name="TextBox 4"/>
            <p:cNvSpPr txBox="1">
              <a:spLocks noChangeAspect="1"/>
            </p:cNvSpPr>
            <p:nvPr/>
          </p:nvSpPr>
          <p:spPr bwMode="auto">
            <a:xfrm>
              <a:off x="2854254" y="1822279"/>
              <a:ext cx="2880000" cy="4001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Перейти к дифференцированным налоговым ставкам 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Снижение КПН с прибыли, направленной на модернизацию 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Упрощение специальных налоговых режимов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Расширение применения розничного налога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Внедрение «налога на роскошь»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Полная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цифровизация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налогового контроля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Недопущение намеренного дробления организаций</a:t>
              </a:r>
            </a:p>
          </p:txBody>
        </p:sp>
        <p:sp>
          <p:nvSpPr>
            <p:cNvPr id="27" name="TextBox 5"/>
            <p:cNvSpPr txBox="1">
              <a:spLocks noChangeArrowheads="1"/>
            </p:cNvSpPr>
            <p:nvPr/>
          </p:nvSpPr>
          <p:spPr bwMode="auto">
            <a:xfrm>
              <a:off x="2854254" y="1273912"/>
              <a:ext cx="2880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 сентября 2022 года:</a:t>
              </a:r>
            </a:p>
          </p:txBody>
        </p:sp>
      </p:grpSp>
      <p:grpSp>
        <p:nvGrpSpPr>
          <p:cNvPr id="28" name="Группа 11"/>
          <p:cNvGrpSpPr>
            <a:grpSpLocks/>
          </p:cNvGrpSpPr>
          <p:nvPr/>
        </p:nvGrpSpPr>
        <p:grpSpPr bwMode="auto">
          <a:xfrm>
            <a:off x="5899150" y="1273175"/>
            <a:ext cx="2879725" cy="5057775"/>
            <a:chOff x="6042826" y="1273912"/>
            <a:chExt cx="2880000" cy="5057294"/>
          </a:xfrm>
        </p:grpSpPr>
        <p:sp>
          <p:nvSpPr>
            <p:cNvPr id="29" name="TextBox 6"/>
            <p:cNvSpPr txBox="1">
              <a:spLocks noChangeAspect="1"/>
            </p:cNvSpPr>
            <p:nvPr/>
          </p:nvSpPr>
          <p:spPr bwMode="auto">
            <a:xfrm>
              <a:off x="6042826" y="1822279"/>
              <a:ext cx="2880000" cy="4508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Освобождение инвесторов от уплаты налогов на первые три года в обрабатывающей промышленности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Налоговые стимулы для переработки в АПК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Уменьшение на 20% количества налогов и платежей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Введение прогрессивного налогообложения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Сокращение налоговых льгот на 20%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Переход на сервисную модель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Полная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цифровизация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налогового контроля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Сокращение на 30% форм налоговой отчетности</a:t>
              </a:r>
            </a:p>
          </p:txBody>
        </p:sp>
        <p:sp>
          <p:nvSpPr>
            <p:cNvPr id="30" name="TextBox 7"/>
            <p:cNvSpPr txBox="1">
              <a:spLocks noChangeArrowheads="1"/>
            </p:cNvSpPr>
            <p:nvPr/>
          </p:nvSpPr>
          <p:spPr bwMode="auto">
            <a:xfrm>
              <a:off x="6042826" y="1273912"/>
              <a:ext cx="2880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 сентября 2023 года:</a:t>
              </a:r>
            </a:p>
          </p:txBody>
        </p:sp>
      </p:grpSp>
      <p:grpSp>
        <p:nvGrpSpPr>
          <p:cNvPr id="31" name="Группа 12"/>
          <p:cNvGrpSpPr>
            <a:grpSpLocks/>
          </p:cNvGrpSpPr>
          <p:nvPr/>
        </p:nvGrpSpPr>
        <p:grpSpPr bwMode="auto">
          <a:xfrm>
            <a:off x="8943975" y="1273175"/>
            <a:ext cx="2879725" cy="3826189"/>
            <a:chOff x="9071852" y="1273912"/>
            <a:chExt cx="2880000" cy="3826170"/>
          </a:xfrm>
        </p:grpSpPr>
        <p:sp>
          <p:nvSpPr>
            <p:cNvPr id="32" name="TextBox 8"/>
            <p:cNvSpPr txBox="1">
              <a:spLocks noChangeArrowheads="1"/>
            </p:cNvSpPr>
            <p:nvPr/>
          </p:nvSpPr>
          <p:spPr bwMode="auto">
            <a:xfrm>
              <a:off x="9071852" y="1822279"/>
              <a:ext cx="2880000" cy="3277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Внедрение новой системы налогообложения прибыли и имущества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Стимулы для реинвестирования прибыли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Изменение налоговых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спецрежимов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Разработка прозрачных и конкретных правил получения налоговых льгот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Реформирование НДС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Цифровизация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налогового администрирования</a:t>
              </a:r>
            </a:p>
          </p:txBody>
        </p:sp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9137629" y="1273912"/>
              <a:ext cx="27484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07 февраля 2024 года:</a:t>
              </a:r>
            </a:p>
          </p:txBody>
        </p:sp>
      </p:grp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</a:t>
            </a:fld>
            <a:endParaRPr lang="en-US" sz="1050" dirty="0"/>
          </a:p>
        </p:txBody>
      </p:sp>
      <p:pic>
        <p:nvPicPr>
          <p:cNvPr id="36" name="Picture 23" descr="C:\Users\kazbekov_e\Downloads\dsc-8977-24_mediumThumb.png">
            <a:extLst>
              <a:ext uri="{FF2B5EF4-FFF2-40B4-BE49-F238E27FC236}">
                <a16:creationId xmlns:a16="http://schemas.microsoft.com/office/drawing/2014/main" id="{5413E143-9635-42B5-BD4E-D5A12164AB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75351" y="1164657"/>
            <a:ext cx="2613874" cy="2362943"/>
          </a:xfrm>
          <a:prstGeom prst="ellipse">
            <a:avLst/>
          </a:prstGeom>
          <a:ln w="635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46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Предсказуемость налогового законодательства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98703" y="1710199"/>
            <a:ext cx="3071812" cy="1313569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9842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Предсказуемость налоговой политики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98703" y="3161944"/>
            <a:ext cx="3071812" cy="993597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9842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Толкование налогового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законодательства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TextBox 6"/>
          <p:cNvSpPr txBox="1">
            <a:spLocks noChangeArrowheads="1"/>
          </p:cNvSpPr>
          <p:nvPr/>
        </p:nvSpPr>
        <p:spPr bwMode="auto">
          <a:xfrm>
            <a:off x="3735612" y="2023492"/>
            <a:ext cx="80629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marL="142875" indent="-142875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принятие Концепции налоговой политики до 2030 года с отражением основных планируемых изменений</a:t>
            </a:r>
          </a:p>
        </p:txBody>
      </p:sp>
      <p:sp>
        <p:nvSpPr>
          <p:cNvPr id="40" name="TextBox 7"/>
          <p:cNvSpPr txBox="1">
            <a:spLocks noChangeArrowheads="1"/>
          </p:cNvSpPr>
          <p:nvPr/>
        </p:nvSpPr>
        <p:spPr bwMode="auto">
          <a:xfrm>
            <a:off x="3735611" y="3351390"/>
            <a:ext cx="80629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2875" indent="-142875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en-US" altLang="ru-RU" dirty="0" err="1">
                <a:solidFill>
                  <a:prstClr val="black"/>
                </a:solidFill>
                <a:latin typeface="Arial" panose="020B0604020202020204" pitchFamily="34" charset="0"/>
              </a:rPr>
              <a:t>создание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 Методического совета на уровне Заместителя Премьер - Министра для единого толкования спорных норм 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98703" y="1614949"/>
            <a:ext cx="3071812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42" name="TextBox 9"/>
          <p:cNvSpPr txBox="1">
            <a:spLocks noChangeArrowheads="1"/>
          </p:cNvSpPr>
          <p:nvPr/>
        </p:nvSpPr>
        <p:spPr bwMode="auto">
          <a:xfrm>
            <a:off x="498703" y="1179974"/>
            <a:ext cx="2482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735615" y="1614949"/>
            <a:ext cx="8062913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3735615" y="1184737"/>
            <a:ext cx="2481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8703" y="4397741"/>
            <a:ext cx="3071812" cy="117919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9842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kumimoji="0" lang="ru-RU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перативность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принятия</a:t>
            </a:r>
            <a:r>
              <a:rPr kumimoji="0" lang="ru-RU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решений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3735610" y="4446262"/>
            <a:ext cx="80629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2875" indent="-142875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0280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prstClr val="black"/>
                </a:solidFill>
                <a:latin typeface="Arial" panose="020B0604020202020204" pitchFamily="34" charset="0"/>
              </a:rPr>
              <a:t>для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оперативного, гибкого реагирования и внесения улучшающих изменений переход к подзаконным актам Правительства и уполномоченного </a:t>
            </a:r>
            <a:r>
              <a:rPr lang="ru-RU" altLang="ru-RU" dirty="0" smtClean="0">
                <a:solidFill>
                  <a:prstClr val="black"/>
                </a:solidFill>
                <a:latin typeface="Arial" panose="020B0604020202020204" pitchFamily="34" charset="0"/>
              </a:rPr>
              <a:t>органа</a:t>
            </a: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5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Сокращение количества налогов и обязательных платежей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28625" y="1455738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8625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Налоги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068639" y="1154111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030538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Платы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682456" y="1154111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598320" y="1038225"/>
            <a:ext cx="3129756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Сборы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883650" y="1590911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8883650" y="1038225"/>
            <a:ext cx="30956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Пошлины</a:t>
            </a: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407987" y="1503363"/>
            <a:ext cx="246380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земельный налог </a:t>
            </a:r>
            <a:endParaRPr lang="en-US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12"/>
          <p:cNvSpPr txBox="1">
            <a:spLocks noChangeArrowheads="1"/>
          </p:cNvSpPr>
          <p:nvPr/>
        </p:nvSpPr>
        <p:spPr bwMode="auto">
          <a:xfrm>
            <a:off x="3025776" y="1503363"/>
            <a:ext cx="2413000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использование особо охраняемых природных территорий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размещение наружной (визуальной) рекламы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пользование лицензиями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пользование водными ресурсами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лесные пользования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пользование животным миром</a:t>
            </a:r>
          </a:p>
        </p:txBody>
      </p:sp>
      <p:sp>
        <p:nvSpPr>
          <p:cNvPr id="46" name="TextBox 13"/>
          <p:cNvSpPr txBox="1">
            <a:spLocks noChangeArrowheads="1"/>
          </p:cNvSpPr>
          <p:nvPr/>
        </p:nvSpPr>
        <p:spPr bwMode="auto">
          <a:xfrm>
            <a:off x="5579269" y="1503363"/>
            <a:ext cx="3208337" cy="214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гос.регистрацию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залога движимого имущества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гос.регистрацию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космических объектов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гос.регистрацию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лек.средств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медизделий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постановку на учет теле-радиоканала, периодического печатного издания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документов для участников банковского и страхового рынков 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разрешения на использование радиочастотного спектра</a:t>
            </a:r>
          </a:p>
        </p:txBody>
      </p:sp>
      <p:sp>
        <p:nvSpPr>
          <p:cNvPr id="47" name="TextBox 14"/>
          <p:cNvSpPr txBox="1">
            <a:spLocks noChangeArrowheads="1"/>
          </p:cNvSpPr>
          <p:nvPr/>
        </p:nvSpPr>
        <p:spPr bwMode="auto">
          <a:xfrm>
            <a:off x="8883650" y="1503363"/>
            <a:ext cx="3142456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удостоверения личности моряка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совершение нотариальных действий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удостоверения международных автомобильных перевозок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разрешений на импорт, экспорт и реэкспорт видов животных и растений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совершение УО в области интеллектуальной собственности юридических действий</a:t>
            </a:r>
          </a:p>
        </p:txBody>
      </p:sp>
      <p:sp>
        <p:nvSpPr>
          <p:cNvPr id="48" name="TextBox 15"/>
          <p:cNvSpPr txBox="1">
            <a:spLocks noChangeArrowheads="1"/>
          </p:cNvSpPr>
          <p:nvPr/>
        </p:nvSpPr>
        <p:spPr bwMode="auto">
          <a:xfrm>
            <a:off x="361157" y="3985950"/>
            <a:ext cx="2466975" cy="7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потерь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(новый КБК по ИПН для КФХ и компенсация </a:t>
            </a:r>
            <a:r>
              <a:rPr lang="ru-RU" altLang="en-US" sz="9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 за счет повышения ставки по другим налогам</a:t>
            </a:r>
            <a:r>
              <a:rPr lang="ru-RU" altLang="en-US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2965450" y="3985950"/>
            <a:ext cx="242728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14,4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17"/>
          <p:cNvSpPr txBox="1">
            <a:spLocks noChangeArrowheads="1"/>
          </p:cNvSpPr>
          <p:nvPr/>
        </p:nvSpPr>
        <p:spPr bwMode="auto">
          <a:xfrm>
            <a:off x="5627688" y="3985950"/>
            <a:ext cx="306863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18"/>
          <p:cNvSpPr txBox="1">
            <a:spLocks noChangeArrowheads="1"/>
          </p:cNvSpPr>
          <p:nvPr/>
        </p:nvSpPr>
        <p:spPr bwMode="auto">
          <a:xfrm>
            <a:off x="8883650" y="3984363"/>
            <a:ext cx="309562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361157" y="4028233"/>
            <a:ext cx="11555413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53" name="Левая фигурная скобка 52"/>
          <p:cNvSpPr/>
          <p:nvPr/>
        </p:nvSpPr>
        <p:spPr>
          <a:xfrm>
            <a:off x="2727545" y="2731215"/>
            <a:ext cx="333375" cy="1143000"/>
          </a:xfrm>
          <a:prstGeom prst="leftBrace">
            <a:avLst/>
          </a:prstGeom>
          <a:noFill/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TextBox 15"/>
          <p:cNvSpPr txBox="1">
            <a:spLocks noChangeArrowheads="1"/>
          </p:cNvSpPr>
          <p:nvPr/>
        </p:nvSpPr>
        <p:spPr bwMode="auto">
          <a:xfrm>
            <a:off x="272874" y="3128007"/>
            <a:ext cx="2371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Объединение</a:t>
            </a:r>
          </a:p>
        </p:txBody>
      </p:sp>
      <p:sp>
        <p:nvSpPr>
          <p:cNvPr id="55" name="TextBox 23"/>
          <p:cNvSpPr txBox="1">
            <a:spLocks noChangeArrowheads="1"/>
          </p:cNvSpPr>
          <p:nvPr/>
        </p:nvSpPr>
        <p:spPr bwMode="auto">
          <a:xfrm>
            <a:off x="624086" y="4661888"/>
            <a:ext cx="6687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1295598" y="4831750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25"/>
          <p:cNvSpPr txBox="1">
            <a:spLocks noChangeArrowheads="1"/>
          </p:cNvSpPr>
          <p:nvPr/>
        </p:nvSpPr>
        <p:spPr bwMode="auto">
          <a:xfrm>
            <a:off x="1869262" y="4673000"/>
            <a:ext cx="6687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altLang="en-US" sz="10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en-US" sz="1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28"/>
          <p:cNvSpPr txBox="1">
            <a:spLocks noChangeArrowheads="1"/>
          </p:cNvSpPr>
          <p:nvPr/>
        </p:nvSpPr>
        <p:spPr bwMode="auto">
          <a:xfrm>
            <a:off x="3113629" y="5263457"/>
            <a:ext cx="7080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Стрелка вправо 58"/>
          <p:cNvSpPr/>
          <p:nvPr/>
        </p:nvSpPr>
        <p:spPr>
          <a:xfrm>
            <a:off x="3853404" y="5428557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30"/>
          <p:cNvSpPr txBox="1">
            <a:spLocks noChangeArrowheads="1"/>
          </p:cNvSpPr>
          <p:nvPr/>
        </p:nvSpPr>
        <p:spPr bwMode="auto">
          <a:xfrm>
            <a:off x="4499516" y="5244407"/>
            <a:ext cx="6985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31"/>
          <p:cNvSpPr txBox="1">
            <a:spLocks noChangeArrowheads="1"/>
          </p:cNvSpPr>
          <p:nvPr/>
        </p:nvSpPr>
        <p:spPr bwMode="auto">
          <a:xfrm>
            <a:off x="6150770" y="4616721"/>
            <a:ext cx="6985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310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6868320" y="4780233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33"/>
          <p:cNvSpPr txBox="1">
            <a:spLocks noChangeArrowheads="1"/>
          </p:cNvSpPr>
          <p:nvPr/>
        </p:nvSpPr>
        <p:spPr bwMode="auto">
          <a:xfrm>
            <a:off x="7488667" y="4623071"/>
            <a:ext cx="69923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37"/>
          <p:cNvSpPr txBox="1">
            <a:spLocks noChangeArrowheads="1"/>
          </p:cNvSpPr>
          <p:nvPr/>
        </p:nvSpPr>
        <p:spPr bwMode="auto">
          <a:xfrm>
            <a:off x="9395620" y="4621483"/>
            <a:ext cx="68103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Стрелка вправо 64"/>
          <p:cNvSpPr/>
          <p:nvPr/>
        </p:nvSpPr>
        <p:spPr>
          <a:xfrm>
            <a:off x="10216357" y="4804045"/>
            <a:ext cx="530225" cy="153987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TextBox 39"/>
          <p:cNvSpPr txBox="1">
            <a:spLocks noChangeArrowheads="1"/>
          </p:cNvSpPr>
          <p:nvPr/>
        </p:nvSpPr>
        <p:spPr bwMode="auto">
          <a:xfrm>
            <a:off x="10922786" y="4618308"/>
            <a:ext cx="62549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>
            <a:extLst>
              <a:ext uri="{FF2B5EF4-FFF2-40B4-BE49-F238E27FC236}">
                <a16:creationId xmlns:a16="http://schemas.microsoft.com/office/drawing/2014/main" id="{B1C8253F-3443-B2E0-BD9C-5B2BC33C6C20}"/>
              </a:ext>
            </a:extLst>
          </p:cNvPr>
          <p:cNvSpPr/>
          <p:nvPr/>
        </p:nvSpPr>
        <p:spPr>
          <a:xfrm rot="16200000">
            <a:off x="5868627" y="449406"/>
            <a:ext cx="545425" cy="11034504"/>
          </a:xfrm>
          <a:prstGeom prst="leftBrace">
            <a:avLst>
              <a:gd name="adj1" fmla="val 118539"/>
              <a:gd name="adj2" fmla="val 50005"/>
            </a:avLst>
          </a:prstGeom>
          <a:ln w="3810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8670C-469E-AF41-5BF5-1140121745C1}"/>
              </a:ext>
            </a:extLst>
          </p:cNvPr>
          <p:cNvSpPr txBox="1"/>
          <p:nvPr/>
        </p:nvSpPr>
        <p:spPr>
          <a:xfrm>
            <a:off x="5542076" y="6344787"/>
            <a:ext cx="14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20,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23"/>
          <p:cNvSpPr txBox="1">
            <a:spLocks noChangeArrowheads="1"/>
          </p:cNvSpPr>
          <p:nvPr/>
        </p:nvSpPr>
        <p:spPr bwMode="auto">
          <a:xfrm>
            <a:off x="3233369" y="4669400"/>
            <a:ext cx="54598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altLang="en-US" sz="10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en-US" sz="1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трелка вправо 67"/>
          <p:cNvSpPr/>
          <p:nvPr/>
        </p:nvSpPr>
        <p:spPr>
          <a:xfrm>
            <a:off x="3843486" y="4839262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TextBox 25"/>
          <p:cNvSpPr txBox="1">
            <a:spLocks noChangeArrowheads="1"/>
          </p:cNvSpPr>
          <p:nvPr/>
        </p:nvSpPr>
        <p:spPr bwMode="auto">
          <a:xfrm>
            <a:off x="4497022" y="4682016"/>
            <a:ext cx="50526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en-US" sz="10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en-US" sz="1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8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Ревизия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налоговых льгот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30290" y="999914"/>
            <a:ext cx="41965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льготы </a:t>
            </a:r>
            <a:r>
              <a:rPr lang="ru-RU" sz="1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2022 года</a:t>
            </a:r>
            <a:endParaRPr lang="ru-RU" sz="1600" u="sng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32ED3A2-4E46-4924-8DDF-8B21D20E9469}"/>
              </a:ext>
            </a:extLst>
          </p:cNvPr>
          <p:cNvSpPr/>
          <p:nvPr/>
        </p:nvSpPr>
        <p:spPr>
          <a:xfrm>
            <a:off x="-30290" y="1394576"/>
            <a:ext cx="4512322" cy="43699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9 548,8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тенге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54275" y="3044632"/>
            <a:ext cx="4503111" cy="4138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ИПН: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2,4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тенге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54276" y="2148827"/>
            <a:ext cx="4503110" cy="3858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КПН:</a:t>
            </a:r>
            <a:r>
              <a:rPr kumimoji="0" lang="ru-RU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1 938,4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тенге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68623" y="1771609"/>
            <a:ext cx="4512322" cy="41675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НДС: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7 604,3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тенге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D016D19-97E3-42C4-BA4B-8E09980D9E23}"/>
              </a:ext>
            </a:extLst>
          </p:cNvPr>
          <p:cNvSpPr/>
          <p:nvPr/>
        </p:nvSpPr>
        <p:spPr>
          <a:xfrm>
            <a:off x="54275" y="2584720"/>
            <a:ext cx="4503111" cy="410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СН: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3,7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 тенге</a:t>
            </a:r>
          </a:p>
        </p:txBody>
      </p:sp>
      <p:cxnSp>
        <p:nvCxnSpPr>
          <p:cNvPr id="22" name="Прямая соединительная линия 3">
            <a:extLst>
              <a:ext uri="{FF2B5EF4-FFF2-40B4-BE49-F238E27FC236}">
                <a16:creationId xmlns:a16="http://schemas.microsoft.com/office/drawing/2014/main" id="{B7FF072B-555A-A8D2-E4BE-0E0F0A5AD771}"/>
              </a:ext>
            </a:extLst>
          </p:cNvPr>
          <p:cNvCxnSpPr>
            <a:cxnSpLocks/>
          </p:cNvCxnSpPr>
          <p:nvPr/>
        </p:nvCxnSpPr>
        <p:spPr>
          <a:xfrm flipH="1" flipV="1">
            <a:off x="4656299" y="999914"/>
            <a:ext cx="9377" cy="5482502"/>
          </a:xfrm>
          <a:prstGeom prst="line">
            <a:avLst/>
          </a:prstGeom>
          <a:ln w="952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467973"/>
              </p:ext>
            </p:extLst>
          </p:nvPr>
        </p:nvGraphicFramePr>
        <p:xfrm>
          <a:off x="67902" y="3551392"/>
          <a:ext cx="4466646" cy="129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402507509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205485893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244640947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пункта НК, имеющих признаки льгот 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(проведена ревизия)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 </a:t>
                      </a:r>
                      <a:r>
                        <a:rPr kumimoji="0" lang="ru-RU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тенге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64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итогам ревизии:</a:t>
                      </a:r>
                      <a:endParaRPr kumimoji="0" lang="ru-RU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1302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47396"/>
              </p:ext>
            </p:extLst>
          </p:nvPr>
        </p:nvGraphicFramePr>
        <p:xfrm>
          <a:off x="0" y="5553627"/>
          <a:ext cx="4466646" cy="65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207296494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25277635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0695775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пунктов не являются налоговыми льготами 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  <a:r>
                        <a:rPr kumimoji="0" lang="kk-KZ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тенге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519892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47034"/>
              </p:ext>
            </p:extLst>
          </p:nvPr>
        </p:nvGraphicFramePr>
        <p:xfrm>
          <a:off x="0" y="4843956"/>
          <a:ext cx="4466646" cy="65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780348789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пунктов определены как льготы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r>
                        <a:rPr kumimoji="0" lang="kk-KZ" sz="1400" b="1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тенге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6052050" y="3959342"/>
            <a:ext cx="736600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5329" y="936706"/>
            <a:ext cx="7313271" cy="431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Предложения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64589" y="1366591"/>
            <a:ext cx="1514447" cy="3323104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-8255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6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подходы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9036" y="1335304"/>
            <a:ext cx="5800472" cy="3387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регламентация 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понятия налоговых льгот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отражение всех налоговых льгот в декларациях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перечня налоговых льгот по каждому налогу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сроков действия по отдельным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льготам</a:t>
            </a:r>
            <a:endParaRPr lang="en-US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обязательный мониторинг отраслевыми госорганами за достижением направленных целей при введении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</a:t>
            </a:r>
            <a:endParaRPr lang="en-US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встречных обязательств при предоставлении отдельных налоговых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налоговая тайна не распространяется на примененные налоговые льготы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89283" y="4934139"/>
            <a:ext cx="1489752" cy="1515873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-8255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Сокращение налоговых льгот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79035" y="5034091"/>
            <a:ext cx="5800473" cy="91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отмена более 20% налоговых льгот (сохранение тех льгот, по которым предоставлены обоснования эффективности льготы)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2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Дифференциация ставок КПН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96787" y="1072054"/>
            <a:ext cx="4669352" cy="51044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Предложения по ставкам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119738"/>
              </p:ext>
            </p:extLst>
          </p:nvPr>
        </p:nvGraphicFramePr>
        <p:xfrm>
          <a:off x="296786" y="1539594"/>
          <a:ext cx="11448523" cy="5258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788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784173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</a:tblGrid>
              <a:tr h="1694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600" b="1" kern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Банковский сектор</a:t>
                      </a: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noProof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(за исключением доходов БВУ от кредитования </a:t>
                      </a: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noProof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реального сектора)</a:t>
                      </a: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kern="0" noProof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Игорный бизнес </a:t>
                      </a:r>
                      <a:endParaRPr lang="ru-RU" sz="2000" b="0" kern="0" noProof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  <a:tr h="959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Общеустановленная ставка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действующая ставка КПН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63492"/>
                  </a:ext>
                </a:extLst>
              </a:tr>
              <a:tr h="16014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10%</a:t>
                      </a:r>
                      <a:endParaRPr lang="en-US" sz="36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Для обрабатывающей промышленности </a:t>
                      </a:r>
                      <a:r>
                        <a:rPr lang="ru-RU" sz="2000" b="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(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в зависимости от уровня передела),</a:t>
                      </a:r>
                      <a:r>
                        <a:rPr lang="ru-RU" sz="2000" kern="0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социальн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ая сфера, </a:t>
                      </a: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(образование, медицина, здравоохранение),</a:t>
                      </a:r>
                      <a:r>
                        <a:rPr lang="ru-RU" sz="20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фин. лизинг</a:t>
                      </a:r>
                      <a:endParaRPr lang="ru-RU" sz="2000" b="1" kern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71666"/>
                  </a:ext>
                </a:extLst>
              </a:tr>
              <a:tr h="960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3%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Сельхозтоваропроизводители</a:t>
                      </a:r>
                      <a:endParaRPr lang="ru-RU" sz="2000" b="1" kern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(действующая) ставка с учетом льготы - 70%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47524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1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инвестиций и развитие обработки (1/2)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98031"/>
            <a:ext cx="11937188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льготы по 100% освобождению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 КПН, земельному налогу и налогу на имущество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инвестиционным контрактам и участникам СЭЗ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общеустановленном режиме по КПН/ИПН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«универсальных» возможностей, стимулирующих инвестиции в реальный сектор экономики:</a:t>
            </a: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инвестиционные налоговые преференции в виде 100% вычета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 на: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приобретение/строительство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зданий, сооружений, машин, оборудования, программного обеспечения с обязательным условием использования не менее 3 лет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реконструкцию, модернизацию, капитальный и текущий ремонт 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выбору налогоплательщика единовременно или через амортизацию)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пониженная ставка КПН (10%)/ИПН (5%)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налогоплательщиков, осуществляющих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и реализацию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продукции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собственного производства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видам деятельности обрабатывающей промышленности)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 налога в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СНР для малого бизнеса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дохода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6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инвестиций и развитие обработки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(2/2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123" y="5134267"/>
            <a:ext cx="11624650" cy="1038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Аплифт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расходам 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науки в размере </a:t>
            </a: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200%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Пересмотр налогообложения доходов физических лиц по операциям с ценными бумагами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сальдирования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положительного и отрицательного прироста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336611"/>
            <a:ext cx="12192000" cy="6254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стимулы</a:t>
            </a:r>
            <a:endParaRPr lang="en-US" sz="28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72128"/>
            <a:ext cx="1210234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48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на 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отсрочку на 1 год по НДС на импорт сырья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перерабатываемого в Казахстане, с целью предоставления возможности уплачивать налог после продажи готовой продукции</a:t>
            </a:r>
            <a:endParaRPr kumimoji="1" lang="ru-RU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480" lvl="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</a:t>
            </a:r>
            <a:r>
              <a:rPr kumimoji="1"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действующих 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 по НДС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СИКам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инвестиционным контрактам;</a:t>
            </a: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цепи импорт-реализация – лекарственных средств, транспортных средств, сельхозтехники, бытовой техники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68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игорного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бизнеса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6993" y="1199341"/>
            <a:ext cx="3837066" cy="13343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Предложения по КПН и НДС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4059" y="1144211"/>
            <a:ext cx="5219700" cy="14709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700" marR="0" lvl="4" indent="0" algn="just" defTabSz="914400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/>
              </a:rPr>
              <a:t>КПН</a:t>
            </a:r>
          </a:p>
          <a:p>
            <a:pPr marL="12700" marR="0" lvl="4" indent="0" algn="just" defTabSz="914400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/>
              </a:rPr>
              <a:t>увеличение ставки до 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25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/>
              </a:rPr>
              <a:t>%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  <a:p>
            <a:pPr marL="12700" marR="0" lvl="4" indent="0" algn="just" defTabSz="914400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/>
              </a:rPr>
              <a:t>НДС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  <a:p>
            <a:pPr marL="12700" marR="0" lvl="4" indent="0" algn="just" defTabSz="914400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/>
              </a:rPr>
              <a:t>отменить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4059" y="3034484"/>
            <a:ext cx="7451002" cy="381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увеличение 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ставок по </a:t>
            </a: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объектам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6993" y="2831374"/>
            <a:ext cx="3837066" cy="862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</a:t>
            </a:r>
            <a:r>
              <a:rPr lang="ru-RU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налогу на игорный </a:t>
            </a:r>
            <a:r>
              <a:rPr lang="ru-RU" sz="20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</a:t>
            </a:r>
            <a:endParaRPr lang="en-US" sz="20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6993" y="3933450"/>
            <a:ext cx="3837066" cy="9809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по букмекерской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деятельности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74059" y="4015696"/>
            <a:ext cx="7659232" cy="718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специальный налог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размере 8%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любой поступившей суммы от игроков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вместо всех налогов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4059" y="5316065"/>
            <a:ext cx="7758820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4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обложение </a:t>
            </a:r>
            <a:r>
              <a:rPr lang="ru-R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/>
              </a:rPr>
              <a:t>подоходным налогом фактически выплаченной суммы игроку (участнику), независимо от ставок и исхода игровых сессий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6993" y="5251253"/>
            <a:ext cx="3837066" cy="9809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sz="20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по ИПН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1005</TotalTime>
  <Words>2262</Words>
  <Application>Microsoft Office PowerPoint</Application>
  <PresentationFormat>Широкоэкранный</PresentationFormat>
  <Paragraphs>375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Century Gothic</vt:lpstr>
      <vt:lpstr>Tahoma</vt:lpstr>
      <vt:lpstr>Wingdings</vt:lpstr>
      <vt:lpstr>Wingdings 3</vt:lpstr>
      <vt:lpstr>1_Тема Office</vt:lpstr>
      <vt:lpstr>Сектор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Карина Лазарева</cp:lastModifiedBy>
  <cp:revision>108</cp:revision>
  <cp:lastPrinted>2024-06-12T06:32:49Z</cp:lastPrinted>
  <dcterms:created xsi:type="dcterms:W3CDTF">2024-05-17T10:30:13Z</dcterms:created>
  <dcterms:modified xsi:type="dcterms:W3CDTF">2024-06-19T07:53:05Z</dcterms:modified>
</cp:coreProperties>
</file>